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IBM Plex Sans Medium" panose="020B0503050203000203" pitchFamily="34" charset="0"/>
      <p:regular r:id="rId12"/>
      <p: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old" panose="02000000000000000000" charset="0"/>
      <p:bold r:id="rId18"/>
    </p:embeddedFont>
  </p:embeddedFontLst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5" d="100"/>
          <a:sy n="125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55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3C4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3C4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3C4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3C4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3C4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3C4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3C4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3C4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3C4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www.taylorfrancis.com/chapters/edit/10.4324/9781003169093-9/organization-cognition-fit-gayanga-herath-davide-secch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journals.aom.org/doi/abs/10.5465/AMBPP.2021.14882abstract" TargetMode="External"/><Relationship Id="rId5" Type="http://schemas.openxmlformats.org/officeDocument/2006/relationships/hyperlink" Target="https://www.emerald.com/insight/content/doi/10.1108/ijotb-09-2020-0168/full/html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emerald.com/insight/content/doi/10.1108/ijotb-09-2020-0168/full/html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8EB825-DAA5-DA9E-63D4-F58C28E1D0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37600" y="7718400"/>
            <a:ext cx="1728000" cy="446400"/>
          </a:xfrm>
          <a:prstGeom prst="rect">
            <a:avLst/>
          </a:prstGeom>
          <a:solidFill>
            <a:srgbClr val="273C47"/>
          </a:solidFill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-40362"/>
            <a:ext cx="5486400" cy="826996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14" y="1976438"/>
            <a:ext cx="2280880" cy="22808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639741" y="1948101"/>
            <a:ext cx="471797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Build Stronger Teams Through Cognitive Insights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793790" y="4767620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Unlock the power of cognitive insights to transform your teams. Enhance hiring, improve performance, and reduce bias. Our platform provides the data-driven solutions you need to build stronger, more effective teams.</a:t>
            </a:r>
            <a:endParaRPr lang="en-US" sz="1750" dirty="0"/>
          </a:p>
        </p:txBody>
      </p:sp>
      <p:sp>
        <p:nvSpPr>
          <p:cNvPr id="6" name="Shape 2"/>
          <p:cNvSpPr/>
          <p:nvPr/>
        </p:nvSpPr>
        <p:spPr>
          <a:xfrm>
            <a:off x="793790" y="612838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3C3838"/>
            </a:solidFill>
            <a:prstDash val="solid"/>
          </a:ln>
        </p:spPr>
        <p:txBody>
          <a:bodyPr/>
          <a:lstStyle/>
          <a:p>
            <a:endParaRPr lang="LID4096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10" y="6136005"/>
            <a:ext cx="347663" cy="3476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270040" y="6111478"/>
            <a:ext cx="315956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D4D4D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Dr. Gayanga B. Herath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97" y="1112996"/>
            <a:ext cx="1323142" cy="132314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36664" y="1437799"/>
            <a:ext cx="10482501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The Challenge: Team Composition &amp; Hiring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20960"/>
            <a:ext cx="3925491" cy="24261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16416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Poor Team Fit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93790" y="6082189"/>
            <a:ext cx="413218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Hiring the wrong person can lead to decreased productivity and morale.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108" y="2920960"/>
            <a:ext cx="3925491" cy="242613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49108" y="5616416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Unconscious Bias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5249108" y="6082189"/>
            <a:ext cx="413218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Traditional hiring processes are often influenced by hidden biases.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4427" y="2920960"/>
            <a:ext cx="3925491" cy="24261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04427" y="5616416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Lack of Data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704427" y="6082189"/>
            <a:ext cx="413218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Many team decisions are based on intuition rather than concrete data.</a:t>
            </a:r>
            <a:endParaRPr lang="en-US" sz="1650" dirty="0"/>
          </a:p>
        </p:txBody>
      </p:sp>
      <p:sp>
        <p:nvSpPr>
          <p:cNvPr id="13" name="Text 7"/>
          <p:cNvSpPr/>
          <p:nvPr/>
        </p:nvSpPr>
        <p:spPr>
          <a:xfrm>
            <a:off x="793790" y="7014210"/>
            <a:ext cx="1304282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issues result in inefficient teams and lost opportunities. Cognitive insights offer a data-driven approach to solve these challenges.</a:t>
            </a:r>
            <a:endParaRPr lang="en-US" sz="16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A5AFF0-FB35-DE25-021C-526DCD5825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37600" y="7718400"/>
            <a:ext cx="1728000" cy="446400"/>
          </a:xfrm>
          <a:prstGeom prst="rect">
            <a:avLst/>
          </a:prstGeom>
          <a:solidFill>
            <a:srgbClr val="273C47"/>
          </a:solidFill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896064"/>
            <a:ext cx="1266349" cy="126634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46613" y="855821"/>
            <a:ext cx="5697498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Our Solution: Cognitive Fit Analysis</a:t>
            </a:r>
            <a:endParaRPr lang="en-US" sz="4200" dirty="0"/>
          </a:p>
        </p:txBody>
      </p:sp>
      <p:sp>
        <p:nvSpPr>
          <p:cNvPr id="5" name="Text 1"/>
          <p:cNvSpPr/>
          <p:nvPr/>
        </p:nvSpPr>
        <p:spPr>
          <a:xfrm>
            <a:off x="6280190" y="3567946"/>
            <a:ext cx="2091095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Optimized Team Selection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6280190" y="4370308"/>
            <a:ext cx="2091095" cy="1379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 candidates with the cognitive profiles to thrive in your teams.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172" y="3402568"/>
            <a:ext cx="2512457" cy="25124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259848" y="4469368"/>
            <a:ext cx="303014" cy="378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35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2350" dirty="0"/>
          </a:p>
        </p:txBody>
      </p:sp>
      <p:sp>
        <p:nvSpPr>
          <p:cNvPr id="9" name="Text 4"/>
          <p:cNvSpPr/>
          <p:nvPr/>
        </p:nvSpPr>
        <p:spPr>
          <a:xfrm>
            <a:off x="11314628" y="2660452"/>
            <a:ext cx="2521982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Data-Driven Decisions</a:t>
            </a:r>
            <a:endParaRPr lang="en-US" sz="2100" dirty="0"/>
          </a:p>
        </p:txBody>
      </p:sp>
      <p:sp>
        <p:nvSpPr>
          <p:cNvPr id="10" name="Text 5"/>
          <p:cNvSpPr/>
          <p:nvPr/>
        </p:nvSpPr>
        <p:spPr>
          <a:xfrm>
            <a:off x="11314628" y="3462814"/>
            <a:ext cx="2521982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Make informed hiring decisions based on objective cognitive data.</a:t>
            </a:r>
            <a:endParaRPr lang="en-US" sz="16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2172" y="3402568"/>
            <a:ext cx="2512457" cy="251245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230207" y="3909060"/>
            <a:ext cx="303014" cy="378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35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7"/>
          <p:cNvSpPr/>
          <p:nvPr/>
        </p:nvSpPr>
        <p:spPr>
          <a:xfrm>
            <a:off x="11314628" y="4820364"/>
            <a:ext cx="2521982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Reduced Hiring Risks</a:t>
            </a:r>
            <a:endParaRPr lang="en-US" sz="2100" dirty="0"/>
          </a:p>
        </p:txBody>
      </p:sp>
      <p:sp>
        <p:nvSpPr>
          <p:cNvPr id="14" name="Text 8"/>
          <p:cNvSpPr/>
          <p:nvPr/>
        </p:nvSpPr>
        <p:spPr>
          <a:xfrm>
            <a:off x="11314628" y="5622727"/>
            <a:ext cx="2521982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Minimize the risks associated with poor team fit and biased hiring.</a:t>
            </a:r>
            <a:endParaRPr lang="en-US" sz="16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172" y="3402568"/>
            <a:ext cx="2512457" cy="251245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0230207" y="5029557"/>
            <a:ext cx="303014" cy="378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35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3</a:t>
            </a:r>
            <a:endParaRPr lang="en-US" sz="2350" dirty="0"/>
          </a:p>
        </p:txBody>
      </p:sp>
      <p:sp>
        <p:nvSpPr>
          <p:cNvPr id="17" name="Text 10"/>
          <p:cNvSpPr/>
          <p:nvPr/>
        </p:nvSpPr>
        <p:spPr>
          <a:xfrm>
            <a:off x="6280190" y="6899553"/>
            <a:ext cx="755642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platform ensures every team member contributes effectively. Cognitive Fit Analysis maximizes team success.</a:t>
            </a:r>
            <a:endParaRPr lang="en-US" sz="16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F8828A-65A2-A197-2D51-126923A862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37600" y="7718400"/>
            <a:ext cx="1728000" cy="446400"/>
          </a:xfrm>
          <a:prstGeom prst="rect">
            <a:avLst/>
          </a:prstGeom>
          <a:solidFill>
            <a:srgbClr val="273C47"/>
          </a:solidFill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930473"/>
            <a:ext cx="1071086" cy="10710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11661" y="1148120"/>
            <a:ext cx="5086588" cy="635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Scientific Research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F3B83-9570-45FD-DFAA-2DF91BF97B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37600" y="7718400"/>
            <a:ext cx="1728000" cy="446400"/>
          </a:xfrm>
          <a:prstGeom prst="rect">
            <a:avLst/>
          </a:prstGeom>
          <a:solidFill>
            <a:srgbClr val="273C47"/>
          </a:solidFill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  <p:pic>
        <p:nvPicPr>
          <p:cNvPr id="14" name="Image 1" descr="preencoded.png">
            <a:extLst>
              <a:ext uri="{FF2B5EF4-FFF2-40B4-BE49-F238E27FC236}">
                <a16:creationId xmlns:a16="http://schemas.microsoft.com/office/drawing/2014/main" id="{038BB258-BAED-8058-62C2-12889AFBE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790" y="2324339"/>
            <a:ext cx="2932152" cy="3665101"/>
          </a:xfrm>
          <a:prstGeom prst="rect">
            <a:avLst/>
          </a:prstGeom>
        </p:spPr>
      </p:pic>
      <p:sp>
        <p:nvSpPr>
          <p:cNvPr id="15" name="Text 1">
            <a:extLst>
              <a:ext uri="{FF2B5EF4-FFF2-40B4-BE49-F238E27FC236}">
                <a16:creationId xmlns:a16="http://schemas.microsoft.com/office/drawing/2014/main" id="{FF056C69-EF47-D33A-18D0-F16B93092F09}"/>
              </a:ext>
            </a:extLst>
          </p:cNvPr>
          <p:cNvSpPr/>
          <p:nvPr/>
        </p:nvSpPr>
        <p:spPr>
          <a:xfrm>
            <a:off x="793790" y="6207085"/>
            <a:ext cx="4188857" cy="496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Research Gap on the missing link in current fit measures</a:t>
            </a:r>
            <a:endParaRPr lang="en-US" sz="1550" dirty="0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1D653D45-C68B-2C92-8F60-38B50C38BE77}"/>
              </a:ext>
            </a:extLst>
          </p:cNvPr>
          <p:cNvSpPr/>
          <p:nvPr/>
        </p:nvSpPr>
        <p:spPr>
          <a:xfrm>
            <a:off x="793790" y="6798350"/>
            <a:ext cx="4188857" cy="762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u="sng" dirty="0">
                <a:solidFill>
                  <a:srgbClr val="FFBC8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Herath, G.B. (2021), "A missing link: a distributed cognitive perspective on fit", International Journal of Organization Theory &amp; Behavior, Vol. 24 No. 3, pp. 178-196.</a:t>
            </a:r>
            <a:endParaRPr lang="en-US" sz="1250" dirty="0"/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6B16D488-A31C-D6EB-F60E-C7EA1A56977D}"/>
              </a:ext>
            </a:extLst>
          </p:cNvPr>
          <p:cNvSpPr/>
          <p:nvPr/>
        </p:nvSpPr>
        <p:spPr>
          <a:xfrm>
            <a:off x="5220772" y="6207085"/>
            <a:ext cx="4188857" cy="496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Conceptualising cognitive fit and its benefits in a problem-solving team context</a:t>
            </a:r>
            <a:endParaRPr lang="en-US" sz="1550" dirty="0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8A6EF518-6480-347F-AB50-0B7E02067224}"/>
              </a:ext>
            </a:extLst>
          </p:cNvPr>
          <p:cNvSpPr/>
          <p:nvPr/>
        </p:nvSpPr>
        <p:spPr>
          <a:xfrm>
            <a:off x="5220772" y="6798350"/>
            <a:ext cx="4188857" cy="762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u="sng" dirty="0">
                <a:solidFill>
                  <a:srgbClr val="FFBC8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Herath, G., &amp; Secchi, D. (2021). Cognitive Fit in Recruitment and Group Dynamics. Academy of Management.</a:t>
            </a:r>
            <a:endParaRPr lang="en-US" sz="1250" dirty="0"/>
          </a:p>
        </p:txBody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D8E82E8C-9D6E-6D7A-0371-67E76B1CDACC}"/>
              </a:ext>
            </a:extLst>
          </p:cNvPr>
          <p:cNvSpPr/>
          <p:nvPr/>
        </p:nvSpPr>
        <p:spPr>
          <a:xfrm>
            <a:off x="9647753" y="6207085"/>
            <a:ext cx="4188857" cy="496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Exploring the utility of Organization-Cognition fit approach</a:t>
            </a:r>
            <a:endParaRPr lang="en-US" sz="1550" dirty="0"/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22393860-6F65-12BF-B64F-FD4A3C28FD14}"/>
              </a:ext>
            </a:extLst>
          </p:cNvPr>
          <p:cNvSpPr/>
          <p:nvPr/>
        </p:nvSpPr>
        <p:spPr>
          <a:xfrm>
            <a:off x="9647753" y="6798350"/>
            <a:ext cx="4188857" cy="762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u="sng" dirty="0">
                <a:solidFill>
                  <a:srgbClr val="FFBC8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Herath, G. B., &amp; Secchi, D. (2023). Organization-cognition fit: Supplementing or complementing team's capabilities?. In Organizational Cognition (pp. 120-144). Routledge.</a:t>
            </a:r>
            <a:endParaRPr lang="en-US" sz="1250" dirty="0"/>
          </a:p>
        </p:txBody>
      </p:sp>
      <p:pic>
        <p:nvPicPr>
          <p:cNvPr id="5" name="Picture 4" descr="A screenshot of a book&#10;&#10;AI-generated content may be incorrect.">
            <a:extLst>
              <a:ext uri="{FF2B5EF4-FFF2-40B4-BE49-F238E27FC236}">
                <a16:creationId xmlns:a16="http://schemas.microsoft.com/office/drawing/2014/main" id="{B98A922F-FE74-3B40-5118-1FB692F46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9592" y="2343626"/>
            <a:ext cx="3405344" cy="331511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E80DA4-73BA-E130-0EFB-73FFF2928E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4955" y="2706659"/>
            <a:ext cx="3779228" cy="257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33" y="965716"/>
            <a:ext cx="1433989" cy="143398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36664" y="1346002"/>
            <a:ext cx="9463445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How It Works: A Step-by-Step Process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3790" y="4901803"/>
            <a:ext cx="13042821" cy="30480"/>
          </a:xfrm>
          <a:prstGeom prst="roundRect">
            <a:avLst>
              <a:gd name="adj" fmla="val 106046"/>
            </a:avLst>
          </a:prstGeom>
          <a:solidFill>
            <a:srgbClr val="5F747F"/>
          </a:solidFill>
          <a:ln/>
        </p:spPr>
        <p:txBody>
          <a:bodyPr/>
          <a:lstStyle/>
          <a:p>
            <a:endParaRPr lang="LID4096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000815-00F7-E349-965C-852265A04DF9}"/>
              </a:ext>
            </a:extLst>
          </p:cNvPr>
          <p:cNvGrpSpPr/>
          <p:nvPr/>
        </p:nvGrpSpPr>
        <p:grpSpPr>
          <a:xfrm>
            <a:off x="1009174" y="2884527"/>
            <a:ext cx="4657130" cy="2259688"/>
            <a:chOff x="1009174" y="2884527"/>
            <a:chExt cx="4657130" cy="22596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E65E449-13BC-359F-A9D4-A95DDED7A68B}"/>
                </a:ext>
              </a:extLst>
            </p:cNvPr>
            <p:cNvGrpSpPr/>
            <p:nvPr/>
          </p:nvGrpSpPr>
          <p:grpSpPr>
            <a:xfrm>
              <a:off x="3095268" y="4255413"/>
              <a:ext cx="484823" cy="888802"/>
              <a:chOff x="3095268" y="4255413"/>
              <a:chExt cx="484823" cy="888802"/>
            </a:xfrm>
          </p:grpSpPr>
          <p:sp>
            <p:nvSpPr>
              <p:cNvPr id="5" name="Shape 2"/>
              <p:cNvSpPr/>
              <p:nvPr/>
            </p:nvSpPr>
            <p:spPr>
              <a:xfrm>
                <a:off x="3322439" y="4255413"/>
                <a:ext cx="30480" cy="646390"/>
              </a:xfrm>
              <a:prstGeom prst="roundRect">
                <a:avLst>
                  <a:gd name="adj" fmla="val 106046"/>
                </a:avLst>
              </a:prstGeom>
              <a:solidFill>
                <a:srgbClr val="5F747F"/>
              </a:solidFill>
              <a:ln/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6" name="Shape 3"/>
              <p:cNvSpPr/>
              <p:nvPr/>
            </p:nvSpPr>
            <p:spPr>
              <a:xfrm>
                <a:off x="3095268" y="4659392"/>
                <a:ext cx="484823" cy="484823"/>
              </a:xfrm>
              <a:prstGeom prst="roundRect">
                <a:avLst>
                  <a:gd name="adj" fmla="val 6667"/>
                </a:avLst>
              </a:prstGeom>
              <a:solidFill>
                <a:srgbClr val="465B66"/>
              </a:solidFill>
              <a:ln/>
            </p:spPr>
            <p:txBody>
              <a:bodyPr/>
              <a:lstStyle/>
              <a:p>
                <a:endParaRPr lang="LID4096"/>
              </a:p>
            </p:txBody>
          </p:sp>
          <p:pic>
            <p:nvPicPr>
              <p:cNvPr id="7" name="Image 1" descr="preencode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6111" y="4699814"/>
                <a:ext cx="323136" cy="403979"/>
              </a:xfrm>
              <a:prstGeom prst="rect">
                <a:avLst/>
              </a:prstGeom>
            </p:spPr>
          </p:pic>
        </p:grpSp>
        <p:sp>
          <p:nvSpPr>
            <p:cNvPr id="8" name="Text 4"/>
            <p:cNvSpPr/>
            <p:nvPr/>
          </p:nvSpPr>
          <p:spPr>
            <a:xfrm>
              <a:off x="1990963" y="2884527"/>
              <a:ext cx="2693551" cy="3365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21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Input Data</a:t>
              </a:r>
              <a:endParaRPr lang="en-US" sz="21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1009174" y="3350300"/>
              <a:ext cx="4657130" cy="6896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00"/>
                </a:lnSpc>
                <a:buNone/>
              </a:pPr>
              <a:r>
                <a:rPr lang="en-US" sz="165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Collect cognitive data from candidates and team members.</a:t>
              </a:r>
              <a:endParaRPr lang="en-US" sz="165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7EAA90-13EF-E94F-5ADB-9458A213B19B}"/>
              </a:ext>
            </a:extLst>
          </p:cNvPr>
          <p:cNvGrpSpPr/>
          <p:nvPr/>
        </p:nvGrpSpPr>
        <p:grpSpPr>
          <a:xfrm>
            <a:off x="3660815" y="4659392"/>
            <a:ext cx="4657130" cy="1914882"/>
            <a:chOff x="3660815" y="4659392"/>
            <a:chExt cx="4657130" cy="191488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7AF4261-BC83-B1B0-F28E-6CA060CC792A}"/>
                </a:ext>
              </a:extLst>
            </p:cNvPr>
            <p:cNvGrpSpPr/>
            <p:nvPr/>
          </p:nvGrpSpPr>
          <p:grpSpPr>
            <a:xfrm>
              <a:off x="5746909" y="4659392"/>
              <a:ext cx="484823" cy="888801"/>
              <a:chOff x="5746909" y="4659392"/>
              <a:chExt cx="484823" cy="888801"/>
            </a:xfrm>
          </p:grpSpPr>
          <p:sp>
            <p:nvSpPr>
              <p:cNvPr id="10" name="Shape 6"/>
              <p:cNvSpPr/>
              <p:nvPr/>
            </p:nvSpPr>
            <p:spPr>
              <a:xfrm>
                <a:off x="5974080" y="4901803"/>
                <a:ext cx="30480" cy="646390"/>
              </a:xfrm>
              <a:prstGeom prst="roundRect">
                <a:avLst>
                  <a:gd name="adj" fmla="val 106046"/>
                </a:avLst>
              </a:prstGeom>
              <a:solidFill>
                <a:srgbClr val="5F747F"/>
              </a:solidFill>
              <a:ln/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1" name="Shape 7"/>
              <p:cNvSpPr/>
              <p:nvPr/>
            </p:nvSpPr>
            <p:spPr>
              <a:xfrm>
                <a:off x="5746909" y="4659392"/>
                <a:ext cx="484823" cy="484823"/>
              </a:xfrm>
              <a:prstGeom prst="roundRect">
                <a:avLst>
                  <a:gd name="adj" fmla="val 6667"/>
                </a:avLst>
              </a:prstGeom>
              <a:solidFill>
                <a:srgbClr val="465B66"/>
              </a:solidFill>
              <a:ln/>
            </p:spPr>
            <p:txBody>
              <a:bodyPr/>
              <a:lstStyle/>
              <a:p>
                <a:endParaRPr lang="LID4096"/>
              </a:p>
            </p:txBody>
          </p:sp>
          <p:pic>
            <p:nvPicPr>
              <p:cNvPr id="12" name="Image 2" descr="preencoded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7752" y="4699814"/>
                <a:ext cx="323136" cy="403979"/>
              </a:xfrm>
              <a:prstGeom prst="rect">
                <a:avLst/>
              </a:prstGeom>
            </p:spPr>
          </p:pic>
        </p:grpSp>
        <p:sp>
          <p:nvSpPr>
            <p:cNvPr id="13" name="Text 8"/>
            <p:cNvSpPr/>
            <p:nvPr/>
          </p:nvSpPr>
          <p:spPr>
            <a:xfrm>
              <a:off x="4642604" y="5763697"/>
              <a:ext cx="2693551" cy="3365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21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Analyze Fit</a:t>
              </a:r>
              <a:endParaRPr lang="en-US" sz="2100" dirty="0"/>
            </a:p>
          </p:txBody>
        </p:sp>
        <p:sp>
          <p:nvSpPr>
            <p:cNvPr id="14" name="Text 9"/>
            <p:cNvSpPr/>
            <p:nvPr/>
          </p:nvSpPr>
          <p:spPr>
            <a:xfrm>
              <a:off x="3660815" y="6229469"/>
              <a:ext cx="4657130" cy="3448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00"/>
                </a:lnSpc>
                <a:buNone/>
              </a:pPr>
              <a:r>
                <a:rPr lang="en-US" sz="165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Our algorithm analyzes cognitive compatibility.</a:t>
              </a:r>
              <a:endParaRPr lang="en-US" sz="165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39DD39-29D1-0E48-479D-376AEC14E460}"/>
              </a:ext>
            </a:extLst>
          </p:cNvPr>
          <p:cNvGrpSpPr/>
          <p:nvPr/>
        </p:nvGrpSpPr>
        <p:grpSpPr>
          <a:xfrm>
            <a:off x="6312456" y="3229332"/>
            <a:ext cx="4657130" cy="1914883"/>
            <a:chOff x="6312456" y="3229332"/>
            <a:chExt cx="4657130" cy="19148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A55E304-3866-F5B0-82B2-91257F82F59F}"/>
                </a:ext>
              </a:extLst>
            </p:cNvPr>
            <p:cNvGrpSpPr/>
            <p:nvPr/>
          </p:nvGrpSpPr>
          <p:grpSpPr>
            <a:xfrm>
              <a:off x="8398550" y="4255413"/>
              <a:ext cx="484823" cy="888802"/>
              <a:chOff x="8398550" y="4255413"/>
              <a:chExt cx="484823" cy="888802"/>
            </a:xfrm>
          </p:grpSpPr>
          <p:sp>
            <p:nvSpPr>
              <p:cNvPr id="15" name="Shape 10"/>
              <p:cNvSpPr/>
              <p:nvPr/>
            </p:nvSpPr>
            <p:spPr>
              <a:xfrm>
                <a:off x="8625721" y="4255413"/>
                <a:ext cx="30480" cy="646390"/>
              </a:xfrm>
              <a:prstGeom prst="roundRect">
                <a:avLst>
                  <a:gd name="adj" fmla="val 106046"/>
                </a:avLst>
              </a:prstGeom>
              <a:solidFill>
                <a:srgbClr val="5F747F"/>
              </a:solidFill>
              <a:ln/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6" name="Shape 11"/>
              <p:cNvSpPr/>
              <p:nvPr/>
            </p:nvSpPr>
            <p:spPr>
              <a:xfrm>
                <a:off x="8398550" y="4659392"/>
                <a:ext cx="484823" cy="484823"/>
              </a:xfrm>
              <a:prstGeom prst="roundRect">
                <a:avLst>
                  <a:gd name="adj" fmla="val 6667"/>
                </a:avLst>
              </a:prstGeom>
              <a:solidFill>
                <a:srgbClr val="465B66"/>
              </a:solidFill>
              <a:ln/>
            </p:spPr>
            <p:txBody>
              <a:bodyPr/>
              <a:lstStyle/>
              <a:p>
                <a:endParaRPr lang="LID4096"/>
              </a:p>
            </p:txBody>
          </p:sp>
          <p:pic>
            <p:nvPicPr>
              <p:cNvPr id="17" name="Image 3" descr="preencoded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79393" y="4699814"/>
                <a:ext cx="323136" cy="403979"/>
              </a:xfrm>
              <a:prstGeom prst="rect">
                <a:avLst/>
              </a:prstGeom>
            </p:spPr>
          </p:pic>
        </p:grpSp>
        <p:sp>
          <p:nvSpPr>
            <p:cNvPr id="18" name="Text 12"/>
            <p:cNvSpPr/>
            <p:nvPr/>
          </p:nvSpPr>
          <p:spPr>
            <a:xfrm>
              <a:off x="7294245" y="3229332"/>
              <a:ext cx="2693551" cy="3365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21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Visualize Results</a:t>
              </a:r>
              <a:endParaRPr lang="en-US" sz="2100" dirty="0"/>
            </a:p>
          </p:txBody>
        </p:sp>
        <p:sp>
          <p:nvSpPr>
            <p:cNvPr id="19" name="Text 13"/>
            <p:cNvSpPr/>
            <p:nvPr/>
          </p:nvSpPr>
          <p:spPr>
            <a:xfrm>
              <a:off x="6312456" y="3695105"/>
              <a:ext cx="4657130" cy="3448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00"/>
                </a:lnSpc>
                <a:buNone/>
              </a:pPr>
              <a:r>
                <a:rPr lang="en-US" sz="165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View clear, actionable reports and visualizations.</a:t>
              </a:r>
              <a:endParaRPr lang="en-US" sz="165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693FD9A-3E58-6720-0FA5-92207FD37E78}"/>
              </a:ext>
            </a:extLst>
          </p:cNvPr>
          <p:cNvGrpSpPr/>
          <p:nvPr/>
        </p:nvGrpSpPr>
        <p:grpSpPr>
          <a:xfrm>
            <a:off x="8964097" y="4659392"/>
            <a:ext cx="4657130" cy="2259687"/>
            <a:chOff x="8964097" y="4659392"/>
            <a:chExt cx="4657130" cy="225968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FED3A54-EE84-AAE7-73F3-A4C6C8AB623D}"/>
                </a:ext>
              </a:extLst>
            </p:cNvPr>
            <p:cNvGrpSpPr/>
            <p:nvPr/>
          </p:nvGrpSpPr>
          <p:grpSpPr>
            <a:xfrm>
              <a:off x="11050191" y="4659392"/>
              <a:ext cx="484823" cy="888801"/>
              <a:chOff x="11050191" y="4659392"/>
              <a:chExt cx="484823" cy="888801"/>
            </a:xfrm>
          </p:grpSpPr>
          <p:sp>
            <p:nvSpPr>
              <p:cNvPr id="20" name="Shape 14"/>
              <p:cNvSpPr/>
              <p:nvPr/>
            </p:nvSpPr>
            <p:spPr>
              <a:xfrm>
                <a:off x="11277362" y="4901803"/>
                <a:ext cx="30480" cy="646390"/>
              </a:xfrm>
              <a:prstGeom prst="roundRect">
                <a:avLst>
                  <a:gd name="adj" fmla="val 106046"/>
                </a:avLst>
              </a:prstGeom>
              <a:solidFill>
                <a:srgbClr val="5F747F"/>
              </a:solidFill>
              <a:ln/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1" name="Shape 15"/>
              <p:cNvSpPr/>
              <p:nvPr/>
            </p:nvSpPr>
            <p:spPr>
              <a:xfrm>
                <a:off x="11050191" y="4659392"/>
                <a:ext cx="484823" cy="484823"/>
              </a:xfrm>
              <a:prstGeom prst="roundRect">
                <a:avLst>
                  <a:gd name="adj" fmla="val 6667"/>
                </a:avLst>
              </a:prstGeom>
              <a:solidFill>
                <a:srgbClr val="465B66"/>
              </a:solidFill>
              <a:ln/>
            </p:spPr>
            <p:txBody>
              <a:bodyPr/>
              <a:lstStyle/>
              <a:p>
                <a:endParaRPr lang="LID4096"/>
              </a:p>
            </p:txBody>
          </p:sp>
          <p:pic>
            <p:nvPicPr>
              <p:cNvPr id="22" name="Image 4" descr="preencoded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31034" y="4699814"/>
                <a:ext cx="323136" cy="403979"/>
              </a:xfrm>
              <a:prstGeom prst="rect">
                <a:avLst/>
              </a:prstGeom>
            </p:spPr>
          </p:pic>
        </p:grpSp>
        <p:sp>
          <p:nvSpPr>
            <p:cNvPr id="23" name="Text 16"/>
            <p:cNvSpPr/>
            <p:nvPr/>
          </p:nvSpPr>
          <p:spPr>
            <a:xfrm>
              <a:off x="9945886" y="5763697"/>
              <a:ext cx="2693551" cy="3365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21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Make Decisions</a:t>
              </a:r>
              <a:endParaRPr lang="en-US" sz="2100" dirty="0"/>
            </a:p>
          </p:txBody>
        </p:sp>
        <p:sp>
          <p:nvSpPr>
            <p:cNvPr id="24" name="Text 17"/>
            <p:cNvSpPr/>
            <p:nvPr/>
          </p:nvSpPr>
          <p:spPr>
            <a:xfrm>
              <a:off x="8964097" y="6229469"/>
              <a:ext cx="4657130" cy="6896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00"/>
                </a:lnSpc>
                <a:buNone/>
              </a:pPr>
              <a:r>
                <a:rPr lang="en-US" sz="165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Make informed decisions to build high-performing teams.</a:t>
              </a:r>
              <a:endParaRPr lang="en-US" sz="1650" dirty="0"/>
            </a:p>
          </p:txBody>
        </p:sp>
      </p:grpSp>
      <p:sp>
        <p:nvSpPr>
          <p:cNvPr id="25" name="Text 18"/>
          <p:cNvSpPr/>
          <p:nvPr/>
        </p:nvSpPr>
        <p:spPr>
          <a:xfrm>
            <a:off x="793790" y="7161490"/>
            <a:ext cx="1304282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From data input to actionable insights, we streamline the team-building process.</a:t>
            </a:r>
            <a:endParaRPr lang="en-US" sz="165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FD1AD8-6D06-0C29-EBED-6841C40781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37600" y="7718400"/>
            <a:ext cx="1728000" cy="446400"/>
          </a:xfrm>
          <a:prstGeom prst="rect">
            <a:avLst/>
          </a:prstGeom>
          <a:solidFill>
            <a:srgbClr val="273C47"/>
          </a:solidFill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8" y="927021"/>
            <a:ext cx="1209080" cy="1209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36664" y="1194792"/>
            <a:ext cx="9404747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Key Features: Powering Team Success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793790" y="2620923"/>
            <a:ext cx="1304282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platform offers a comprehensive suite of tools designed to optimize team composition and hiring decisions.</a:t>
            </a:r>
            <a:endParaRPr lang="en-US" sz="165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D84F8D-AF29-22FC-319C-BB879FDD7EFF}"/>
              </a:ext>
            </a:extLst>
          </p:cNvPr>
          <p:cNvGrpSpPr/>
          <p:nvPr/>
        </p:nvGrpSpPr>
        <p:grpSpPr>
          <a:xfrm>
            <a:off x="793790" y="3417927"/>
            <a:ext cx="4137660" cy="810578"/>
            <a:chOff x="793790" y="3417927"/>
            <a:chExt cx="4137660" cy="810578"/>
          </a:xfrm>
        </p:grpSpPr>
        <p:sp>
          <p:nvSpPr>
            <p:cNvPr id="5" name="Text 2"/>
            <p:cNvSpPr/>
            <p:nvPr/>
          </p:nvSpPr>
          <p:spPr>
            <a:xfrm>
              <a:off x="1749385" y="3417927"/>
              <a:ext cx="3182064" cy="3365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650"/>
                </a:lnSpc>
                <a:buNone/>
              </a:pPr>
              <a:r>
                <a:rPr lang="en-US" sz="21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Cognitive Fit Assessment</a:t>
              </a:r>
              <a:endParaRPr lang="en-US" sz="2100" dirty="0"/>
            </a:p>
          </p:txBody>
        </p:sp>
        <p:sp>
          <p:nvSpPr>
            <p:cNvPr id="6" name="Text 3"/>
            <p:cNvSpPr/>
            <p:nvPr/>
          </p:nvSpPr>
          <p:spPr>
            <a:xfrm>
              <a:off x="793790" y="3883700"/>
              <a:ext cx="4137660" cy="3448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700"/>
                </a:lnSpc>
                <a:buNone/>
              </a:pPr>
              <a:r>
                <a:rPr lang="en-US" sz="165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Assess cognitive compatibility.</a:t>
              </a:r>
              <a:endParaRPr lang="en-US" sz="1650" dirty="0"/>
            </a:p>
          </p:txBody>
        </p:sp>
      </p:grp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834" y="3208139"/>
            <a:ext cx="4336733" cy="4336733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258" y="3749516"/>
            <a:ext cx="322421" cy="40302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AADD999-2468-AE28-F066-A08C5D1A90C5}"/>
              </a:ext>
            </a:extLst>
          </p:cNvPr>
          <p:cNvGrpSpPr/>
          <p:nvPr/>
        </p:nvGrpSpPr>
        <p:grpSpPr>
          <a:xfrm>
            <a:off x="9698950" y="3417927"/>
            <a:ext cx="4137660" cy="810578"/>
            <a:chOff x="9698950" y="3417927"/>
            <a:chExt cx="4137660" cy="810578"/>
          </a:xfrm>
        </p:grpSpPr>
        <p:sp>
          <p:nvSpPr>
            <p:cNvPr id="9" name="Text 4"/>
            <p:cNvSpPr/>
            <p:nvPr/>
          </p:nvSpPr>
          <p:spPr>
            <a:xfrm>
              <a:off x="9698950" y="3417927"/>
              <a:ext cx="2742128" cy="3365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50"/>
                </a:lnSpc>
                <a:buNone/>
              </a:pPr>
              <a:r>
                <a:rPr lang="en-US" sz="21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AI-Powered Matching</a:t>
              </a:r>
              <a:endParaRPr lang="en-US" sz="2100" dirty="0"/>
            </a:p>
          </p:txBody>
        </p:sp>
        <p:sp>
          <p:nvSpPr>
            <p:cNvPr id="10" name="Text 5"/>
            <p:cNvSpPr/>
            <p:nvPr/>
          </p:nvSpPr>
          <p:spPr>
            <a:xfrm>
              <a:off x="9698950" y="3883700"/>
              <a:ext cx="4137660" cy="3448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165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Leverage AI for optimal matches.</a:t>
              </a:r>
              <a:endParaRPr lang="en-US" sz="1650" dirty="0"/>
            </a:p>
          </p:txBody>
        </p:sp>
      </p:grp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834" y="3208139"/>
            <a:ext cx="4336733" cy="4336733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7563" y="4010382"/>
            <a:ext cx="322421" cy="40302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8DD045C-4EF3-2CD8-CD4B-08FA42C0627C}"/>
              </a:ext>
            </a:extLst>
          </p:cNvPr>
          <p:cNvGrpSpPr/>
          <p:nvPr/>
        </p:nvGrpSpPr>
        <p:grpSpPr>
          <a:xfrm>
            <a:off x="9914453" y="4971217"/>
            <a:ext cx="3922157" cy="810577"/>
            <a:chOff x="9914453" y="4971217"/>
            <a:chExt cx="3922157" cy="810577"/>
          </a:xfrm>
        </p:grpSpPr>
        <p:sp>
          <p:nvSpPr>
            <p:cNvPr id="13" name="Text 6"/>
            <p:cNvSpPr/>
            <p:nvPr/>
          </p:nvSpPr>
          <p:spPr>
            <a:xfrm>
              <a:off x="9914453" y="4971217"/>
              <a:ext cx="2693551" cy="3365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50"/>
                </a:lnSpc>
                <a:buNone/>
              </a:pPr>
              <a:r>
                <a:rPr lang="en-US" sz="21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Custom Surveys</a:t>
              </a:r>
              <a:endParaRPr lang="en-US" sz="2100" dirty="0"/>
            </a:p>
          </p:txBody>
        </p:sp>
        <p:sp>
          <p:nvSpPr>
            <p:cNvPr id="14" name="Text 7"/>
            <p:cNvSpPr/>
            <p:nvPr/>
          </p:nvSpPr>
          <p:spPr>
            <a:xfrm>
              <a:off x="9914453" y="5436989"/>
              <a:ext cx="3922157" cy="3448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165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Tailor surveys to your needs.</a:t>
              </a:r>
              <a:endParaRPr lang="en-US" sz="1650" dirty="0"/>
            </a:p>
          </p:txBody>
        </p:sp>
      </p:grp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834" y="3208139"/>
            <a:ext cx="4336733" cy="4336733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9176" y="5435798"/>
            <a:ext cx="322421" cy="40302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1972600-7693-AD75-90CE-EDC3345AAA4C}"/>
              </a:ext>
            </a:extLst>
          </p:cNvPr>
          <p:cNvGrpSpPr/>
          <p:nvPr/>
        </p:nvGrpSpPr>
        <p:grpSpPr>
          <a:xfrm>
            <a:off x="9698950" y="6524506"/>
            <a:ext cx="4137660" cy="810577"/>
            <a:chOff x="9698950" y="6524506"/>
            <a:chExt cx="4137660" cy="810577"/>
          </a:xfrm>
        </p:grpSpPr>
        <p:sp>
          <p:nvSpPr>
            <p:cNvPr id="17" name="Text 8"/>
            <p:cNvSpPr/>
            <p:nvPr/>
          </p:nvSpPr>
          <p:spPr>
            <a:xfrm>
              <a:off x="9698950" y="6524506"/>
              <a:ext cx="2693551" cy="3365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50"/>
                </a:lnSpc>
                <a:buNone/>
              </a:pPr>
              <a:r>
                <a:rPr lang="en-US" sz="21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Data Visualization</a:t>
              </a:r>
              <a:endParaRPr lang="en-US" sz="2100" dirty="0"/>
            </a:p>
          </p:txBody>
        </p:sp>
        <p:sp>
          <p:nvSpPr>
            <p:cNvPr id="18" name="Text 9"/>
            <p:cNvSpPr/>
            <p:nvPr/>
          </p:nvSpPr>
          <p:spPr>
            <a:xfrm>
              <a:off x="9698950" y="6990278"/>
              <a:ext cx="4137660" cy="3448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165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Visualize actionable reports.</a:t>
              </a:r>
              <a:endParaRPr lang="en-US" sz="1650" dirty="0"/>
            </a:p>
          </p:txBody>
        </p:sp>
      </p:grp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6834" y="3208139"/>
            <a:ext cx="4336733" cy="4336733"/>
          </a:xfrm>
          <a:prstGeom prst="rect">
            <a:avLst/>
          </a:prstGeom>
        </p:spPr>
      </p:pic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5602" y="6600230"/>
            <a:ext cx="322421" cy="40302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F26658B-6D12-1D79-847C-4E09D315B891}"/>
              </a:ext>
            </a:extLst>
          </p:cNvPr>
          <p:cNvGrpSpPr/>
          <p:nvPr/>
        </p:nvGrpSpPr>
        <p:grpSpPr>
          <a:xfrm>
            <a:off x="793790" y="6524506"/>
            <a:ext cx="4137660" cy="810577"/>
            <a:chOff x="793790" y="6524506"/>
            <a:chExt cx="4137660" cy="810577"/>
          </a:xfrm>
        </p:grpSpPr>
        <p:sp>
          <p:nvSpPr>
            <p:cNvPr id="21" name="Text 10"/>
            <p:cNvSpPr/>
            <p:nvPr/>
          </p:nvSpPr>
          <p:spPr>
            <a:xfrm>
              <a:off x="922734" y="6524506"/>
              <a:ext cx="4008715" cy="3365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650"/>
                </a:lnSpc>
                <a:buNone/>
              </a:pPr>
              <a:r>
                <a:rPr lang="en-US" sz="21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Team &amp; Candidate Management</a:t>
              </a:r>
              <a:endParaRPr lang="en-US" sz="2100" dirty="0"/>
            </a:p>
          </p:txBody>
        </p:sp>
        <p:sp>
          <p:nvSpPr>
            <p:cNvPr id="22" name="Text 11"/>
            <p:cNvSpPr/>
            <p:nvPr/>
          </p:nvSpPr>
          <p:spPr>
            <a:xfrm>
              <a:off x="793790" y="6990278"/>
              <a:ext cx="4137660" cy="3448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700"/>
                </a:lnSpc>
                <a:buNone/>
              </a:pPr>
              <a:r>
                <a:rPr lang="en-US" sz="165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Manage teams and candidates.</a:t>
              </a:r>
              <a:endParaRPr lang="en-US" sz="1650" dirty="0"/>
            </a:p>
          </p:txBody>
        </p:sp>
      </p:grpSp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6834" y="3208139"/>
            <a:ext cx="4336733" cy="4336733"/>
          </a:xfrm>
          <a:prstGeom prst="rect">
            <a:avLst/>
          </a:prstGeom>
        </p:spPr>
      </p:pic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0296" y="6339364"/>
            <a:ext cx="322421" cy="40302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7D13F93-7D54-5901-339A-278EB88137A7}"/>
              </a:ext>
            </a:extLst>
          </p:cNvPr>
          <p:cNvGrpSpPr/>
          <p:nvPr/>
        </p:nvGrpSpPr>
        <p:grpSpPr>
          <a:xfrm>
            <a:off x="793790" y="4971217"/>
            <a:ext cx="3922157" cy="810577"/>
            <a:chOff x="793790" y="4971217"/>
            <a:chExt cx="3922157" cy="810577"/>
          </a:xfrm>
        </p:grpSpPr>
        <p:sp>
          <p:nvSpPr>
            <p:cNvPr id="25" name="Text 12"/>
            <p:cNvSpPr/>
            <p:nvPr/>
          </p:nvSpPr>
          <p:spPr>
            <a:xfrm>
              <a:off x="1845945" y="4971217"/>
              <a:ext cx="2870002" cy="3365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650"/>
                </a:lnSpc>
                <a:buNone/>
              </a:pPr>
              <a:r>
                <a:rPr lang="en-US" sz="21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Customization Options</a:t>
              </a:r>
              <a:endParaRPr lang="en-US" sz="2100" dirty="0"/>
            </a:p>
          </p:txBody>
        </p:sp>
        <p:sp>
          <p:nvSpPr>
            <p:cNvPr id="26" name="Text 13"/>
            <p:cNvSpPr/>
            <p:nvPr/>
          </p:nvSpPr>
          <p:spPr>
            <a:xfrm>
              <a:off x="793790" y="5436989"/>
              <a:ext cx="3922157" cy="3448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700"/>
                </a:lnSpc>
                <a:buNone/>
              </a:pPr>
              <a:r>
                <a:rPr lang="en-US" sz="165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Customize platform settings.</a:t>
              </a:r>
              <a:endParaRPr lang="en-US" sz="1650" dirty="0"/>
            </a:p>
          </p:txBody>
        </p:sp>
      </p:grpSp>
      <p:pic>
        <p:nvPicPr>
          <p:cNvPr id="27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6834" y="3208139"/>
            <a:ext cx="4336733" cy="4336733"/>
          </a:xfrm>
          <a:prstGeom prst="rect">
            <a:avLst/>
          </a:prstGeom>
        </p:spPr>
      </p:pic>
      <p:pic>
        <p:nvPicPr>
          <p:cNvPr id="28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58683" y="4913948"/>
            <a:ext cx="322421" cy="4030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21818F4-DCE8-8CB4-8EB6-9AB11530F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37600" y="7718400"/>
            <a:ext cx="1728000" cy="446400"/>
          </a:xfrm>
          <a:prstGeom prst="rect">
            <a:avLst/>
          </a:prstGeom>
          <a:solidFill>
            <a:srgbClr val="273C47"/>
          </a:solidFill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203" y="1279803"/>
            <a:ext cx="1386126" cy="138612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81881" y="1015960"/>
            <a:ext cx="5462230" cy="1913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Benefits &amp; Impact: Transforming Team Dynamics</a:t>
            </a:r>
            <a:endParaRPr lang="en-US" sz="4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57B29-C372-25CB-CB26-2F52269A5C8B}"/>
              </a:ext>
            </a:extLst>
          </p:cNvPr>
          <p:cNvGrpSpPr/>
          <p:nvPr/>
        </p:nvGrpSpPr>
        <p:grpSpPr>
          <a:xfrm>
            <a:off x="6280190" y="3592949"/>
            <a:ext cx="3676174" cy="1094661"/>
            <a:chOff x="6280190" y="3592949"/>
            <a:chExt cx="3676174" cy="1094661"/>
          </a:xfrm>
        </p:grpSpPr>
        <p:sp>
          <p:nvSpPr>
            <p:cNvPr id="5" name="Shape 1"/>
            <p:cNvSpPr/>
            <p:nvPr/>
          </p:nvSpPr>
          <p:spPr>
            <a:xfrm>
              <a:off x="6280190" y="3592949"/>
              <a:ext cx="459224" cy="459224"/>
            </a:xfrm>
            <a:prstGeom prst="roundRect">
              <a:avLst>
                <a:gd name="adj" fmla="val 6668"/>
              </a:avLst>
            </a:prstGeom>
            <a:solidFill>
              <a:srgbClr val="465B66"/>
            </a:solidFill>
            <a:ln/>
          </p:spPr>
          <p:txBody>
            <a:bodyPr/>
            <a:lstStyle/>
            <a:p>
              <a:endParaRPr lang="LID4096"/>
            </a:p>
          </p:txBody>
        </p:sp>
        <p:pic>
          <p:nvPicPr>
            <p:cNvPr id="6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6687" y="3631168"/>
              <a:ext cx="306110" cy="382667"/>
            </a:xfrm>
            <a:prstGeom prst="rect">
              <a:avLst/>
            </a:prstGeom>
          </p:spPr>
        </p:pic>
        <p:sp>
          <p:nvSpPr>
            <p:cNvPr id="7" name="Text 2"/>
            <p:cNvSpPr/>
            <p:nvPr/>
          </p:nvSpPr>
          <p:spPr>
            <a:xfrm>
              <a:off x="6943487" y="3592949"/>
              <a:ext cx="2551748" cy="3188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00"/>
                </a:lnSpc>
                <a:buNone/>
              </a:pPr>
              <a:r>
                <a:rPr lang="en-US" sz="20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Enhance Hiring</a:t>
              </a:r>
              <a:endParaRPr lang="en-US" sz="2000" dirty="0"/>
            </a:p>
          </p:txBody>
        </p:sp>
        <p:sp>
          <p:nvSpPr>
            <p:cNvPr id="8" name="Text 3"/>
            <p:cNvSpPr/>
            <p:nvPr/>
          </p:nvSpPr>
          <p:spPr>
            <a:xfrm>
              <a:off x="6943487" y="4034195"/>
              <a:ext cx="3012877" cy="653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550"/>
                </a:lnSpc>
                <a:buNone/>
              </a:pPr>
              <a:r>
                <a:rPr lang="en-US" sz="160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Improve the quality of your hiring decisions.</a:t>
              </a:r>
              <a:endParaRPr lang="en-US" sz="16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1886BA-6557-F304-C5A9-CD2521C54E8B}"/>
              </a:ext>
            </a:extLst>
          </p:cNvPr>
          <p:cNvGrpSpPr/>
          <p:nvPr/>
        </p:nvGrpSpPr>
        <p:grpSpPr>
          <a:xfrm>
            <a:off x="10160437" y="3592949"/>
            <a:ext cx="3676174" cy="1413510"/>
            <a:chOff x="10160437" y="3592949"/>
            <a:chExt cx="3676174" cy="1413510"/>
          </a:xfrm>
        </p:grpSpPr>
        <p:sp>
          <p:nvSpPr>
            <p:cNvPr id="9" name="Shape 4"/>
            <p:cNvSpPr/>
            <p:nvPr/>
          </p:nvSpPr>
          <p:spPr>
            <a:xfrm>
              <a:off x="10160437" y="3592949"/>
              <a:ext cx="459224" cy="459224"/>
            </a:xfrm>
            <a:prstGeom prst="roundRect">
              <a:avLst>
                <a:gd name="adj" fmla="val 6668"/>
              </a:avLst>
            </a:prstGeom>
            <a:solidFill>
              <a:srgbClr val="465B66"/>
            </a:solidFill>
            <a:ln/>
          </p:spPr>
          <p:txBody>
            <a:bodyPr/>
            <a:lstStyle/>
            <a:p>
              <a:endParaRPr lang="LID4096"/>
            </a:p>
          </p:txBody>
        </p:sp>
        <p:pic>
          <p:nvPicPr>
            <p:cNvPr id="10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6934" y="3631168"/>
              <a:ext cx="306110" cy="382667"/>
            </a:xfrm>
            <a:prstGeom prst="rect">
              <a:avLst/>
            </a:prstGeom>
          </p:spPr>
        </p:pic>
        <p:sp>
          <p:nvSpPr>
            <p:cNvPr id="11" name="Text 5"/>
            <p:cNvSpPr/>
            <p:nvPr/>
          </p:nvSpPr>
          <p:spPr>
            <a:xfrm>
              <a:off x="10823734" y="3592949"/>
              <a:ext cx="3012877" cy="63769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500"/>
                </a:lnSpc>
                <a:buNone/>
              </a:pPr>
              <a:r>
                <a:rPr lang="en-US" sz="20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Improve Team Performance</a:t>
              </a:r>
              <a:endParaRPr lang="en-US" sz="2000" dirty="0"/>
            </a:p>
          </p:txBody>
        </p:sp>
        <p:sp>
          <p:nvSpPr>
            <p:cNvPr id="12" name="Text 6"/>
            <p:cNvSpPr/>
            <p:nvPr/>
          </p:nvSpPr>
          <p:spPr>
            <a:xfrm>
              <a:off x="10823734" y="4353044"/>
              <a:ext cx="3012877" cy="653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550"/>
                </a:lnSpc>
                <a:buNone/>
              </a:pPr>
              <a:r>
                <a:rPr lang="en-US" sz="160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Build more effective and productive teams.</a:t>
              </a:r>
              <a:endParaRPr lang="en-US" sz="16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0C857C-187C-E9CF-A293-17453764B9E7}"/>
              </a:ext>
            </a:extLst>
          </p:cNvPr>
          <p:cNvGrpSpPr/>
          <p:nvPr/>
        </p:nvGrpSpPr>
        <p:grpSpPr>
          <a:xfrm>
            <a:off x="6280190" y="5440085"/>
            <a:ext cx="3676174" cy="1094660"/>
            <a:chOff x="6280190" y="5440085"/>
            <a:chExt cx="3676174" cy="1094660"/>
          </a:xfrm>
        </p:grpSpPr>
        <p:sp>
          <p:nvSpPr>
            <p:cNvPr id="13" name="Shape 7"/>
            <p:cNvSpPr/>
            <p:nvPr/>
          </p:nvSpPr>
          <p:spPr>
            <a:xfrm>
              <a:off x="6280190" y="5440085"/>
              <a:ext cx="459224" cy="459224"/>
            </a:xfrm>
            <a:prstGeom prst="roundRect">
              <a:avLst>
                <a:gd name="adj" fmla="val 6668"/>
              </a:avLst>
            </a:prstGeom>
            <a:solidFill>
              <a:srgbClr val="465B66"/>
            </a:solidFill>
            <a:ln/>
          </p:spPr>
          <p:txBody>
            <a:bodyPr/>
            <a:lstStyle/>
            <a:p>
              <a:endParaRPr lang="LID4096"/>
            </a:p>
          </p:txBody>
        </p:sp>
        <p:pic>
          <p:nvPicPr>
            <p:cNvPr id="14" name="Image 4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6687" y="5478304"/>
              <a:ext cx="306110" cy="382667"/>
            </a:xfrm>
            <a:prstGeom prst="rect">
              <a:avLst/>
            </a:prstGeom>
          </p:spPr>
        </p:pic>
        <p:sp>
          <p:nvSpPr>
            <p:cNvPr id="15" name="Text 8"/>
            <p:cNvSpPr/>
            <p:nvPr/>
          </p:nvSpPr>
          <p:spPr>
            <a:xfrm>
              <a:off x="6943487" y="5440085"/>
              <a:ext cx="2551748" cy="3188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00"/>
                </a:lnSpc>
                <a:buNone/>
              </a:pPr>
              <a:r>
                <a:rPr lang="en-US" sz="20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Reduce Bias</a:t>
              </a:r>
              <a:endParaRPr lang="en-US" sz="2000" dirty="0"/>
            </a:p>
          </p:txBody>
        </p:sp>
        <p:sp>
          <p:nvSpPr>
            <p:cNvPr id="16" name="Text 9"/>
            <p:cNvSpPr/>
            <p:nvPr/>
          </p:nvSpPr>
          <p:spPr>
            <a:xfrm>
              <a:off x="6943487" y="5881330"/>
              <a:ext cx="3012877" cy="653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550"/>
                </a:lnSpc>
                <a:buNone/>
              </a:pPr>
              <a:r>
                <a:rPr lang="en-US" sz="160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Create a fair and inclusive hiring process.</a:t>
              </a:r>
              <a:endParaRPr lang="en-US" sz="16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AB83D9-2BA0-BD67-9FF4-7EA6B007B385}"/>
              </a:ext>
            </a:extLst>
          </p:cNvPr>
          <p:cNvGrpSpPr/>
          <p:nvPr/>
        </p:nvGrpSpPr>
        <p:grpSpPr>
          <a:xfrm>
            <a:off x="10160437" y="5440085"/>
            <a:ext cx="3676174" cy="1094660"/>
            <a:chOff x="10160437" y="5440085"/>
            <a:chExt cx="3676174" cy="1094660"/>
          </a:xfrm>
        </p:grpSpPr>
        <p:sp>
          <p:nvSpPr>
            <p:cNvPr id="17" name="Shape 10"/>
            <p:cNvSpPr/>
            <p:nvPr/>
          </p:nvSpPr>
          <p:spPr>
            <a:xfrm>
              <a:off x="10160437" y="5440085"/>
              <a:ext cx="459224" cy="459224"/>
            </a:xfrm>
            <a:prstGeom prst="roundRect">
              <a:avLst>
                <a:gd name="adj" fmla="val 6668"/>
              </a:avLst>
            </a:prstGeom>
            <a:solidFill>
              <a:srgbClr val="465B66"/>
            </a:solidFill>
            <a:ln/>
          </p:spPr>
          <p:txBody>
            <a:bodyPr/>
            <a:lstStyle/>
            <a:p>
              <a:endParaRPr lang="LID4096"/>
            </a:p>
          </p:txBody>
        </p:sp>
        <p:pic>
          <p:nvPicPr>
            <p:cNvPr id="18" name="Image 5" descr="preencoded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36934" y="5478304"/>
              <a:ext cx="306110" cy="382667"/>
            </a:xfrm>
            <a:prstGeom prst="rect">
              <a:avLst/>
            </a:prstGeom>
          </p:spPr>
        </p:pic>
        <p:sp>
          <p:nvSpPr>
            <p:cNvPr id="19" name="Text 11"/>
            <p:cNvSpPr/>
            <p:nvPr/>
          </p:nvSpPr>
          <p:spPr>
            <a:xfrm>
              <a:off x="10823734" y="5440085"/>
              <a:ext cx="2551748" cy="3188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00"/>
                </a:lnSpc>
                <a:buNone/>
              </a:pPr>
              <a:r>
                <a:rPr lang="en-US" sz="2000" b="1" dirty="0">
                  <a:solidFill>
                    <a:srgbClr val="D4D4D1"/>
                  </a:solidFill>
                  <a:latin typeface="IBM Plex Sans Medium" pitchFamily="34" charset="0"/>
                  <a:ea typeface="IBM Plex Sans Medium" pitchFamily="34" charset="-122"/>
                  <a:cs typeface="IBM Plex Sans Medium" pitchFamily="34" charset="-120"/>
                </a:rPr>
                <a:t>Team Optimization</a:t>
              </a:r>
              <a:endParaRPr lang="en-US" sz="2000" dirty="0"/>
            </a:p>
          </p:txBody>
        </p:sp>
        <p:sp>
          <p:nvSpPr>
            <p:cNvPr id="20" name="Text 12"/>
            <p:cNvSpPr/>
            <p:nvPr/>
          </p:nvSpPr>
          <p:spPr>
            <a:xfrm>
              <a:off x="10823734" y="5881330"/>
              <a:ext cx="3012877" cy="653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550"/>
                </a:lnSpc>
                <a:buNone/>
              </a:pPr>
              <a:r>
                <a:rPr lang="en-US" sz="1600" dirty="0">
                  <a:solidFill>
                    <a:srgbClr val="D4D4D1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Identify team strengths and gaps to build high-performing groups.</a:t>
              </a:r>
              <a:endParaRPr lang="en-US" sz="1600" dirty="0"/>
            </a:p>
          </p:txBody>
        </p:sp>
      </p:grpSp>
      <p:sp>
        <p:nvSpPr>
          <p:cNvPr id="21" name="Text 13"/>
          <p:cNvSpPr/>
          <p:nvPr/>
        </p:nvSpPr>
        <p:spPr>
          <a:xfrm>
            <a:off x="6280190" y="6764298"/>
            <a:ext cx="755642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Experience the measurable impact of cognitive insights on your team's success. Unlock the full potential of your workforce.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F528AE-6B6C-A6D1-4388-E5D15017F6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37600" y="7718400"/>
            <a:ext cx="1728000" cy="446400"/>
          </a:xfrm>
          <a:prstGeom prst="rect">
            <a:avLst/>
          </a:prstGeom>
          <a:solidFill>
            <a:srgbClr val="273C47"/>
          </a:solidFill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057513"/>
            <a:ext cx="1433989" cy="143398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36664" y="1437799"/>
            <a:ext cx="9097685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Success Story: Cognitive Fit in Action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76324"/>
            <a:ext cx="3925491" cy="24261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71780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Challenge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93790" y="6137553"/>
            <a:ext cx="413218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 cohesion and productivity were low, causing frustration and concern.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108" y="2976324"/>
            <a:ext cx="3925491" cy="242613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49108" y="5671780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Solution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5249108" y="6137553"/>
            <a:ext cx="413218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Cognitive fit analysis was implemented to improve team selection and collaboration.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4427" y="2976324"/>
            <a:ext cx="3925491" cy="24261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04427" y="5671780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Results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704427" y="6137553"/>
            <a:ext cx="413218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 performance increased significantly, and turnover rates were reduced.</a:t>
            </a:r>
            <a:endParaRPr lang="en-US" sz="1650" dirty="0"/>
          </a:p>
        </p:txBody>
      </p:sp>
      <p:sp>
        <p:nvSpPr>
          <p:cNvPr id="13" name="Text 7"/>
          <p:cNvSpPr/>
          <p:nvPr/>
        </p:nvSpPr>
        <p:spPr>
          <a:xfrm>
            <a:off x="793790" y="7069574"/>
            <a:ext cx="1304282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Witness the transformative impact of cognitive insights on real-world teams, driving success and fostering a positive work environment.</a:t>
            </a:r>
            <a:endParaRPr lang="en-US" sz="16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FD41CD-B17E-94D8-37DC-D777337D20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37600" y="7718400"/>
            <a:ext cx="1728000" cy="446400"/>
          </a:xfrm>
          <a:prstGeom prst="rect">
            <a:avLst/>
          </a:prstGeom>
          <a:solidFill>
            <a:srgbClr val="273C47"/>
          </a:solidFill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7643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Request a Demo: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280529"/>
            <a:ext cx="1373505" cy="137350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34124" y="3258502"/>
            <a:ext cx="5609987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See Cognitive Insights in Action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6280190" y="516433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Ready to revolutionize your team-building process? Contact us today to schedule a demo. Discover how cognitive insights can transform your teams. Build stronger, more effective teams today.</a:t>
            </a:r>
            <a:endParaRPr lang="en-US" sz="17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DC278-1B74-CECD-674C-BB48E15F3A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37600" y="7718400"/>
            <a:ext cx="1728000" cy="446400"/>
          </a:xfrm>
          <a:prstGeom prst="rect">
            <a:avLst/>
          </a:prstGeom>
          <a:solidFill>
            <a:srgbClr val="273C47"/>
          </a:solidFill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624</Words>
  <Application>Microsoft Office PowerPoint</Application>
  <PresentationFormat>Custom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 Bold</vt:lpstr>
      <vt:lpstr>IBM Plex Sans Medium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Gayanga Bandara Herath</cp:lastModifiedBy>
  <cp:revision>7</cp:revision>
  <dcterms:created xsi:type="dcterms:W3CDTF">2025-04-03T22:26:28Z</dcterms:created>
  <dcterms:modified xsi:type="dcterms:W3CDTF">2025-04-04T19:37:24Z</dcterms:modified>
</cp:coreProperties>
</file>